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6" r:id="rId3"/>
    <p:sldId id="261" r:id="rId4"/>
    <p:sldId id="257" r:id="rId5"/>
    <p:sldId id="262" r:id="rId6"/>
    <p:sldId id="258" r:id="rId7"/>
    <p:sldId id="263" r:id="rId8"/>
    <p:sldId id="260" r:id="rId9"/>
    <p:sldId id="264" r:id="rId10"/>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59" d="100"/>
          <a:sy n="59" d="100"/>
        </p:scale>
        <p:origin x="1618"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6331F1-2A62-9768-F68C-6FB375DA54E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L"/>
          </a:p>
        </p:txBody>
      </p:sp>
      <p:sp>
        <p:nvSpPr>
          <p:cNvPr id="3" name="Subtítulo 2">
            <a:extLst>
              <a:ext uri="{FF2B5EF4-FFF2-40B4-BE49-F238E27FC236}">
                <a16:creationId xmlns:a16="http://schemas.microsoft.com/office/drawing/2014/main" id="{F83453FC-1B3A-EB5C-AF22-321F16900C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L"/>
          </a:p>
        </p:txBody>
      </p:sp>
      <p:sp>
        <p:nvSpPr>
          <p:cNvPr id="4" name="Marcador de fecha 3">
            <a:extLst>
              <a:ext uri="{FF2B5EF4-FFF2-40B4-BE49-F238E27FC236}">
                <a16:creationId xmlns:a16="http://schemas.microsoft.com/office/drawing/2014/main" id="{2F82FEF0-A618-44D6-101E-D34D7CB01D10}"/>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5" name="Marcador de pie de página 4">
            <a:extLst>
              <a:ext uri="{FF2B5EF4-FFF2-40B4-BE49-F238E27FC236}">
                <a16:creationId xmlns:a16="http://schemas.microsoft.com/office/drawing/2014/main" id="{ABF1DA0A-384A-FCD4-6329-418C7387DAEF}"/>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31155941-9F86-11BF-C7F1-7F994F76537B}"/>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950385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5337C8-E508-382F-0AB1-1BA291E116D7}"/>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EE1A5003-9700-EA33-93BA-EA0B2ED1D29A}"/>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F9C520B3-A301-DFFD-F1F4-CEDA3EAE5F7D}"/>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5" name="Marcador de pie de página 4">
            <a:extLst>
              <a:ext uri="{FF2B5EF4-FFF2-40B4-BE49-F238E27FC236}">
                <a16:creationId xmlns:a16="http://schemas.microsoft.com/office/drawing/2014/main" id="{DC975542-483A-5A7C-4C0B-9C1B7D6418E2}"/>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96EE1E11-E8B6-13AD-03F7-369480E5A395}"/>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5818604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859B9AE-25AE-9468-137E-E2B8C93677D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6F9609B7-0FA8-E9B9-4B77-343D2FE9D570}"/>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0C750490-3401-6C26-1BBE-B8428B093C14}"/>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5" name="Marcador de pie de página 4">
            <a:extLst>
              <a:ext uri="{FF2B5EF4-FFF2-40B4-BE49-F238E27FC236}">
                <a16:creationId xmlns:a16="http://schemas.microsoft.com/office/drawing/2014/main" id="{E04A07C0-2637-DF35-A595-5954C1CA312A}"/>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A9F304BB-15F6-AD77-94CC-D621C45C9098}"/>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19172107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3BBEAD-E5F1-AA65-A73E-BCC430FB1847}"/>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66066969-59AD-5292-8A20-5D9C5B3A2ECD}"/>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E76B6E9C-6312-0597-08AA-70623F00B8BA}"/>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5" name="Marcador de pie de página 4">
            <a:extLst>
              <a:ext uri="{FF2B5EF4-FFF2-40B4-BE49-F238E27FC236}">
                <a16:creationId xmlns:a16="http://schemas.microsoft.com/office/drawing/2014/main" id="{2D62F367-04FE-4FBD-C1BE-57C107CDAAF3}"/>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A9065DC6-A915-C4B9-D0C4-CC6224E57ECC}"/>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484422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F71D66-56BE-A133-87C4-80FC8F743662}"/>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722AABBC-51AE-4B9A-37D6-A7A1D11F77C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EEA994D5-3BE2-B124-FB1A-3C3EA3D602C8}"/>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5" name="Marcador de pie de página 4">
            <a:extLst>
              <a:ext uri="{FF2B5EF4-FFF2-40B4-BE49-F238E27FC236}">
                <a16:creationId xmlns:a16="http://schemas.microsoft.com/office/drawing/2014/main" id="{09AB3411-2427-58E1-8ABB-07FCE69DABA2}"/>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E3C6DAE2-C056-5ED6-1FA3-5C9DB8C667ED}"/>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3876479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AEEE36-1DA9-F613-C476-0135AE8ED25C}"/>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EEF6A105-69F4-C241-134F-233F6C5A2CBF}"/>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contenido 3">
            <a:extLst>
              <a:ext uri="{FF2B5EF4-FFF2-40B4-BE49-F238E27FC236}">
                <a16:creationId xmlns:a16="http://schemas.microsoft.com/office/drawing/2014/main" id="{919DE1FC-8ED7-E3CA-08F2-8B67CB670BC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fecha 4">
            <a:extLst>
              <a:ext uri="{FF2B5EF4-FFF2-40B4-BE49-F238E27FC236}">
                <a16:creationId xmlns:a16="http://schemas.microsoft.com/office/drawing/2014/main" id="{FEAA5027-D67C-7BAC-125C-157DD8F32675}"/>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6" name="Marcador de pie de página 5">
            <a:extLst>
              <a:ext uri="{FF2B5EF4-FFF2-40B4-BE49-F238E27FC236}">
                <a16:creationId xmlns:a16="http://schemas.microsoft.com/office/drawing/2014/main" id="{A3BFFCB2-1E09-9897-BEAF-203404BC97DC}"/>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1BD9B173-457B-AE2D-DABB-2867EA429477}"/>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1589971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57AD87-D8A0-62E8-5678-4BF572730883}"/>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83731726-C2A9-0273-F753-4B2CD3CD52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B3490CF7-0C8F-56A4-521A-FE525F2C5E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texto 4">
            <a:extLst>
              <a:ext uri="{FF2B5EF4-FFF2-40B4-BE49-F238E27FC236}">
                <a16:creationId xmlns:a16="http://schemas.microsoft.com/office/drawing/2014/main" id="{85C98674-2DEA-F247-A248-222770CCDC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A393AD3D-45E5-BDEC-5B23-0416B63132FC}"/>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7" name="Marcador de fecha 6">
            <a:extLst>
              <a:ext uri="{FF2B5EF4-FFF2-40B4-BE49-F238E27FC236}">
                <a16:creationId xmlns:a16="http://schemas.microsoft.com/office/drawing/2014/main" id="{FFB05E70-B70A-D551-7AF4-7B116754E1DA}"/>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8" name="Marcador de pie de página 7">
            <a:extLst>
              <a:ext uri="{FF2B5EF4-FFF2-40B4-BE49-F238E27FC236}">
                <a16:creationId xmlns:a16="http://schemas.microsoft.com/office/drawing/2014/main" id="{A858E272-B8FC-1FBC-592F-85FB4A37D492}"/>
              </a:ext>
            </a:extLst>
          </p:cNvPr>
          <p:cNvSpPr>
            <a:spLocks noGrp="1"/>
          </p:cNvSpPr>
          <p:nvPr>
            <p:ph type="ftr" sz="quarter" idx="11"/>
          </p:nvPr>
        </p:nvSpPr>
        <p:spPr/>
        <p:txBody>
          <a:bodyPr/>
          <a:lstStyle/>
          <a:p>
            <a:endParaRPr lang="es-CL"/>
          </a:p>
        </p:txBody>
      </p:sp>
      <p:sp>
        <p:nvSpPr>
          <p:cNvPr id="9" name="Marcador de número de diapositiva 8">
            <a:extLst>
              <a:ext uri="{FF2B5EF4-FFF2-40B4-BE49-F238E27FC236}">
                <a16:creationId xmlns:a16="http://schemas.microsoft.com/office/drawing/2014/main" id="{75E341E0-07FF-8814-974D-ECE3509C2755}"/>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269404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79C33C-62DF-3042-BF46-2D258E0DC429}"/>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fecha 2">
            <a:extLst>
              <a:ext uri="{FF2B5EF4-FFF2-40B4-BE49-F238E27FC236}">
                <a16:creationId xmlns:a16="http://schemas.microsoft.com/office/drawing/2014/main" id="{488B2899-B05A-F6BD-E0F5-76768FC2B06E}"/>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4" name="Marcador de pie de página 3">
            <a:extLst>
              <a:ext uri="{FF2B5EF4-FFF2-40B4-BE49-F238E27FC236}">
                <a16:creationId xmlns:a16="http://schemas.microsoft.com/office/drawing/2014/main" id="{0C88CB4A-66CF-6F44-5CBA-963FC9677CDD}"/>
              </a:ext>
            </a:extLst>
          </p:cNvPr>
          <p:cNvSpPr>
            <a:spLocks noGrp="1"/>
          </p:cNvSpPr>
          <p:nvPr>
            <p:ph type="ftr" sz="quarter" idx="11"/>
          </p:nvPr>
        </p:nvSpPr>
        <p:spPr/>
        <p:txBody>
          <a:bodyPr/>
          <a:lstStyle/>
          <a:p>
            <a:endParaRPr lang="es-CL"/>
          </a:p>
        </p:txBody>
      </p:sp>
      <p:sp>
        <p:nvSpPr>
          <p:cNvPr id="5" name="Marcador de número de diapositiva 4">
            <a:extLst>
              <a:ext uri="{FF2B5EF4-FFF2-40B4-BE49-F238E27FC236}">
                <a16:creationId xmlns:a16="http://schemas.microsoft.com/office/drawing/2014/main" id="{9AE162BD-17FE-C2FF-7C13-433ECDF5EA62}"/>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1325342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2645FC67-D9BC-F21F-C985-C1A1D3AF54AD}"/>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3" name="Marcador de pie de página 2">
            <a:extLst>
              <a:ext uri="{FF2B5EF4-FFF2-40B4-BE49-F238E27FC236}">
                <a16:creationId xmlns:a16="http://schemas.microsoft.com/office/drawing/2014/main" id="{193925AE-A931-FFC5-FF2B-C9D8E86F0EC4}"/>
              </a:ext>
            </a:extLst>
          </p:cNvPr>
          <p:cNvSpPr>
            <a:spLocks noGrp="1"/>
          </p:cNvSpPr>
          <p:nvPr>
            <p:ph type="ftr" sz="quarter" idx="11"/>
          </p:nvPr>
        </p:nvSpPr>
        <p:spPr/>
        <p:txBody>
          <a:bodyPr/>
          <a:lstStyle/>
          <a:p>
            <a:endParaRPr lang="es-CL"/>
          </a:p>
        </p:txBody>
      </p:sp>
      <p:sp>
        <p:nvSpPr>
          <p:cNvPr id="4" name="Marcador de número de diapositiva 3">
            <a:extLst>
              <a:ext uri="{FF2B5EF4-FFF2-40B4-BE49-F238E27FC236}">
                <a16:creationId xmlns:a16="http://schemas.microsoft.com/office/drawing/2014/main" id="{77097F96-3730-A823-D036-7A0AC103F4D7}"/>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135387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3AE835-630B-99DC-6E31-B0407F5F216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BB48CC15-84BC-3DA2-859C-F530DDEEE8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texto 3">
            <a:extLst>
              <a:ext uri="{FF2B5EF4-FFF2-40B4-BE49-F238E27FC236}">
                <a16:creationId xmlns:a16="http://schemas.microsoft.com/office/drawing/2014/main" id="{65E30B41-3764-4EEA-20E0-C38BC373A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374B94B-244E-B918-9C99-4FDCCDCA5A9B}"/>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6" name="Marcador de pie de página 5">
            <a:extLst>
              <a:ext uri="{FF2B5EF4-FFF2-40B4-BE49-F238E27FC236}">
                <a16:creationId xmlns:a16="http://schemas.microsoft.com/office/drawing/2014/main" id="{BBA87E32-9377-B3DB-CC53-70B850A19B70}"/>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1283203F-8FD5-9F76-0194-14B294A7B9E2}"/>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1372613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8496A5-92BA-28B3-CA39-7AB745326EE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posición de imagen 2">
            <a:extLst>
              <a:ext uri="{FF2B5EF4-FFF2-40B4-BE49-F238E27FC236}">
                <a16:creationId xmlns:a16="http://schemas.microsoft.com/office/drawing/2014/main" id="{440B23A8-7A5B-0E3F-9147-18C357EBC8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a:p>
        </p:txBody>
      </p:sp>
      <p:sp>
        <p:nvSpPr>
          <p:cNvPr id="4" name="Marcador de texto 3">
            <a:extLst>
              <a:ext uri="{FF2B5EF4-FFF2-40B4-BE49-F238E27FC236}">
                <a16:creationId xmlns:a16="http://schemas.microsoft.com/office/drawing/2014/main" id="{5E859C4E-86D9-3275-A8BD-14515A1A8D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9D098E9-48E1-B2C5-C233-685570474587}"/>
              </a:ext>
            </a:extLst>
          </p:cNvPr>
          <p:cNvSpPr>
            <a:spLocks noGrp="1"/>
          </p:cNvSpPr>
          <p:nvPr>
            <p:ph type="dt" sz="half" idx="10"/>
          </p:nvPr>
        </p:nvSpPr>
        <p:spPr/>
        <p:txBody>
          <a:bodyPr/>
          <a:lstStyle/>
          <a:p>
            <a:fld id="{F281E7D3-49F4-47B0-B64D-0C21D6978C85}" type="datetimeFigureOut">
              <a:rPr lang="es-CL" smtClean="0"/>
              <a:t>21-08-2024</a:t>
            </a:fld>
            <a:endParaRPr lang="es-CL"/>
          </a:p>
        </p:txBody>
      </p:sp>
      <p:sp>
        <p:nvSpPr>
          <p:cNvPr id="6" name="Marcador de pie de página 5">
            <a:extLst>
              <a:ext uri="{FF2B5EF4-FFF2-40B4-BE49-F238E27FC236}">
                <a16:creationId xmlns:a16="http://schemas.microsoft.com/office/drawing/2014/main" id="{A5F171D9-5D30-7A68-F626-6EE09397CCA6}"/>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9BBEC60F-04D9-A0DE-5D35-FF4C9A0F55CB}"/>
              </a:ext>
            </a:extLst>
          </p:cNvPr>
          <p:cNvSpPr>
            <a:spLocks noGrp="1"/>
          </p:cNvSpPr>
          <p:nvPr>
            <p:ph type="sldNum" sz="quarter" idx="12"/>
          </p:nvPr>
        </p:nvSpPr>
        <p:spPr/>
        <p:txBody>
          <a:bodyPr/>
          <a:lstStyle/>
          <a:p>
            <a:fld id="{9FCE0579-D7E8-4BD9-B536-08AF1C5DBEE2}" type="slidenum">
              <a:rPr lang="es-CL" smtClean="0"/>
              <a:t>‹Nº›</a:t>
            </a:fld>
            <a:endParaRPr lang="es-CL"/>
          </a:p>
        </p:txBody>
      </p:sp>
    </p:spTree>
    <p:extLst>
      <p:ext uri="{BB962C8B-B14F-4D97-AF65-F5344CB8AC3E}">
        <p14:creationId xmlns:p14="http://schemas.microsoft.com/office/powerpoint/2010/main" val="27157267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93041653-06AC-556B-A4FE-EFEA4BF761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000CB977-CAD7-CC96-B78E-4C5E67189D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21E98C96-FD51-AB7D-0647-6158ACF48C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281E7D3-49F4-47B0-B64D-0C21D6978C85}" type="datetimeFigureOut">
              <a:rPr lang="es-CL" smtClean="0"/>
              <a:t>21-08-2024</a:t>
            </a:fld>
            <a:endParaRPr lang="es-CL"/>
          </a:p>
        </p:txBody>
      </p:sp>
      <p:sp>
        <p:nvSpPr>
          <p:cNvPr id="5" name="Marcador de pie de página 4">
            <a:extLst>
              <a:ext uri="{FF2B5EF4-FFF2-40B4-BE49-F238E27FC236}">
                <a16:creationId xmlns:a16="http://schemas.microsoft.com/office/drawing/2014/main" id="{5E820791-EC58-5818-7A17-B0A1D057C8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CL"/>
          </a:p>
        </p:txBody>
      </p:sp>
      <p:sp>
        <p:nvSpPr>
          <p:cNvPr id="6" name="Marcador de número de diapositiva 5">
            <a:extLst>
              <a:ext uri="{FF2B5EF4-FFF2-40B4-BE49-F238E27FC236}">
                <a16:creationId xmlns:a16="http://schemas.microsoft.com/office/drawing/2014/main" id="{FC5B4365-BCF4-A9DB-A9BC-A197B9232C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FCE0579-D7E8-4BD9-B536-08AF1C5DBEE2}" type="slidenum">
              <a:rPr lang="es-CL" smtClean="0"/>
              <a:t>‹Nº›</a:t>
            </a:fld>
            <a:endParaRPr lang="es-CL"/>
          </a:p>
        </p:txBody>
      </p:sp>
    </p:spTree>
    <p:extLst>
      <p:ext uri="{BB962C8B-B14F-4D97-AF65-F5344CB8AC3E}">
        <p14:creationId xmlns:p14="http://schemas.microsoft.com/office/powerpoint/2010/main" val="3433098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5BCD881-8634-2527-A551-2E541D396998}"/>
              </a:ext>
            </a:extLst>
          </p:cNvPr>
          <p:cNvSpPr>
            <a:spLocks noGrp="1"/>
          </p:cNvSpPr>
          <p:nvPr>
            <p:ph type="ctrTitle"/>
          </p:nvPr>
        </p:nvSpPr>
        <p:spPr>
          <a:xfrm>
            <a:off x="890338" y="640080"/>
            <a:ext cx="3734014" cy="3566160"/>
          </a:xfrm>
        </p:spPr>
        <p:txBody>
          <a:bodyPr anchor="b">
            <a:normAutofit/>
          </a:bodyPr>
          <a:lstStyle/>
          <a:p>
            <a:pPr algn="l"/>
            <a:r>
              <a:rPr lang="es-CL" sz="5400"/>
              <a:t>Ejercicios MER</a:t>
            </a:r>
          </a:p>
        </p:txBody>
      </p:sp>
      <p:sp>
        <p:nvSpPr>
          <p:cNvPr id="3" name="Subtítulo 2">
            <a:extLst>
              <a:ext uri="{FF2B5EF4-FFF2-40B4-BE49-F238E27FC236}">
                <a16:creationId xmlns:a16="http://schemas.microsoft.com/office/drawing/2014/main" id="{268570FD-56B5-1E50-760A-4D6CE9B44F91}"/>
              </a:ext>
            </a:extLst>
          </p:cNvPr>
          <p:cNvSpPr>
            <a:spLocks noGrp="1"/>
          </p:cNvSpPr>
          <p:nvPr>
            <p:ph type="subTitle" idx="1"/>
          </p:nvPr>
        </p:nvSpPr>
        <p:spPr>
          <a:xfrm>
            <a:off x="890339" y="4636008"/>
            <a:ext cx="3734014" cy="1572768"/>
          </a:xfrm>
        </p:spPr>
        <p:txBody>
          <a:bodyPr>
            <a:normAutofit fontScale="92500"/>
          </a:bodyPr>
          <a:lstStyle/>
          <a:p>
            <a:pPr algn="l"/>
            <a:r>
              <a:rPr lang="es-CL" dirty="0"/>
              <a:t>Base de Datos relacionales</a:t>
            </a:r>
          </a:p>
          <a:p>
            <a:pPr algn="l"/>
            <a:endParaRPr lang="es-CL" dirty="0"/>
          </a:p>
          <a:p>
            <a:pPr algn="l"/>
            <a:r>
              <a:rPr lang="es-CL" dirty="0"/>
              <a:t>Profesor: Carlos Delgado G. </a:t>
            </a:r>
          </a:p>
        </p:txBody>
      </p:sp>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descr="Un dibujo de una cara feliz&#10;&#10;Descripción generada automáticamente con confianza baja">
            <a:extLst>
              <a:ext uri="{FF2B5EF4-FFF2-40B4-BE49-F238E27FC236}">
                <a16:creationId xmlns:a16="http://schemas.microsoft.com/office/drawing/2014/main" id="{BF7457FE-3860-4DA5-E0AD-4BBA4977D8FA}"/>
              </a:ext>
            </a:extLst>
          </p:cNvPr>
          <p:cNvPicPr>
            <a:picLocks noChangeAspect="1"/>
          </p:cNvPicPr>
          <p:nvPr/>
        </p:nvPicPr>
        <p:blipFill>
          <a:blip r:embed="rId4"/>
          <a:srcRect l="3815" r="240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7" name="Audio 6">
            <a:hlinkClick r:id="" action="ppaction://media"/>
            <a:extLst>
              <a:ext uri="{FF2B5EF4-FFF2-40B4-BE49-F238E27FC236}">
                <a16:creationId xmlns:a16="http://schemas.microsoft.com/office/drawing/2014/main" id="{8D76F849-5DC7-134C-4F5A-9F9CDE5C850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92892885"/>
      </p:ext>
    </p:extLst>
  </p:cSld>
  <p:clrMapOvr>
    <a:masterClrMapping/>
  </p:clrMapOvr>
  <mc:AlternateContent xmlns:mc="http://schemas.openxmlformats.org/markup-compatibility/2006">
    <mc:Choice xmlns:p14="http://schemas.microsoft.com/office/powerpoint/2010/main" Requires="p14">
      <p:transition spd="slow" p14:dur="2000" advTm="42448"/>
    </mc:Choice>
    <mc:Fallback>
      <p:transition spd="slow" advTm="42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par>
                                <p:cTn id="10" presetID="10" presetClass="entr" presetSubtype="0" fill="hold" grpId="0" nodeType="withEffect">
                                  <p:stCondLst>
                                    <p:cond delay="2000"/>
                                  </p:stCondLst>
                                  <p:iterate type="lt">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400"/>
                                        <p:tgtEl>
                                          <p:spTgt spid="3">
                                            <p:txEl>
                                              <p:pRg st="0" end="0"/>
                                            </p:txEl>
                                          </p:spTgt>
                                        </p:tgtEl>
                                      </p:cBhvr>
                                    </p:animEffect>
                                  </p:childTnLst>
                                </p:cTn>
                              </p:par>
                              <p:par>
                                <p:cTn id="13" presetID="10" presetClass="entr" presetSubtype="0" fill="hold" grpId="0" nodeType="withEffect">
                                  <p:stCondLst>
                                    <p:cond delay="2000"/>
                                  </p:stCondLst>
                                  <p:iterate type="lt">
                                    <p:tmPct val="10000"/>
                                  </p:iterate>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7"/>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6FB54E36-9DCE-5C27-FD81-F5B77157B65C}"/>
              </a:ext>
            </a:extLst>
          </p:cNvPr>
          <p:cNvSpPr txBox="1"/>
          <p:nvPr/>
        </p:nvSpPr>
        <p:spPr>
          <a:xfrm>
            <a:off x="1052051" y="1601158"/>
            <a:ext cx="10264877" cy="4247317"/>
          </a:xfrm>
          <a:prstGeom prst="rect">
            <a:avLst/>
          </a:prstGeom>
          <a:noFill/>
        </p:spPr>
        <p:txBody>
          <a:bodyPr wrap="square">
            <a:spAutoFit/>
          </a:bodyPr>
          <a:lstStyle/>
          <a:p>
            <a:pPr algn="l"/>
            <a:r>
              <a:rPr lang="es-ES" b="1" i="0" dirty="0">
                <a:solidFill>
                  <a:srgbClr val="24292E"/>
                </a:solidFill>
                <a:effectLst/>
                <a:latin typeface="-apple-system"/>
              </a:rPr>
              <a:t>Proveedores</a:t>
            </a:r>
          </a:p>
          <a:p>
            <a:pPr algn="l"/>
            <a:endParaRPr lang="es-ES" b="1" i="0" dirty="0">
              <a:solidFill>
                <a:srgbClr val="24292E"/>
              </a:solidFill>
              <a:effectLst/>
              <a:latin typeface="-apple-system"/>
            </a:endParaRPr>
          </a:p>
          <a:p>
            <a:pPr algn="just"/>
            <a:r>
              <a:rPr lang="es-ES" b="0" i="0" dirty="0">
                <a:solidFill>
                  <a:srgbClr val="24292E"/>
                </a:solidFill>
                <a:effectLst/>
                <a:latin typeface="-apple-system"/>
              </a:rPr>
              <a:t>Tenemos que diseñar una base de datos sobre proveedores y disponemos de la siguiente información:</a:t>
            </a:r>
          </a:p>
          <a:p>
            <a:pPr algn="just">
              <a:buFont typeface="Arial" panose="020B0604020202020204" pitchFamily="34" charset="0"/>
              <a:buChar char="•"/>
            </a:pPr>
            <a:r>
              <a:rPr lang="es-ES" b="0" i="0" dirty="0">
                <a:solidFill>
                  <a:srgbClr val="24292E"/>
                </a:solidFill>
                <a:effectLst/>
                <a:latin typeface="-apple-system"/>
              </a:rPr>
              <a:t>De cada proveedor conocemos su nombre, dirección, localidad, provincia y un identificador de proveedor que será único para cada uno de ellos.</a:t>
            </a:r>
          </a:p>
          <a:p>
            <a:pPr algn="just">
              <a:buFont typeface="Arial" panose="020B0604020202020204" pitchFamily="34" charset="0"/>
              <a:buChar char="•"/>
            </a:pPr>
            <a:r>
              <a:rPr lang="es-ES" b="0" i="0" dirty="0">
                <a:solidFill>
                  <a:srgbClr val="24292E"/>
                </a:solidFill>
                <a:effectLst/>
                <a:latin typeface="-apple-system"/>
              </a:rPr>
              <a:t>Nos interesa llevar un control de las piezas que nos suministra cada proveedor. Es importante conocer la cantidad de las diferentes piezas que nos suministra y en qué fecha lo hace. Tenga en cuenta que un mismo proveedor nos puede suministrar una pieza con el mismo identificador en diferentes fechas. El diseño de la base de datos debe permitir almacenar un histórico con todas las fechas y las cantidades que nos ha proporcionado un proveedor.</a:t>
            </a:r>
          </a:p>
          <a:p>
            <a:pPr algn="just"/>
            <a:endParaRPr lang="es-ES" b="0" i="0" dirty="0">
              <a:solidFill>
                <a:srgbClr val="24292E"/>
              </a:solidFill>
              <a:effectLst/>
              <a:latin typeface="-apple-system"/>
            </a:endParaRPr>
          </a:p>
          <a:p>
            <a:pPr algn="just">
              <a:buFont typeface="Arial" panose="020B0604020202020204" pitchFamily="34" charset="0"/>
              <a:buChar char="•"/>
            </a:pPr>
            <a:r>
              <a:rPr lang="es-ES" b="0" i="0" dirty="0">
                <a:solidFill>
                  <a:srgbClr val="24292E"/>
                </a:solidFill>
                <a:effectLst/>
                <a:latin typeface="-apple-system"/>
              </a:rPr>
              <a:t>Una misma pieza puede ser suministrada por diferentes proveedores.</a:t>
            </a:r>
          </a:p>
          <a:p>
            <a:pPr algn="just">
              <a:buFont typeface="Arial" panose="020B0604020202020204" pitchFamily="34" charset="0"/>
              <a:buChar char="•"/>
            </a:pPr>
            <a:r>
              <a:rPr lang="es-ES" b="0" i="0" dirty="0">
                <a:solidFill>
                  <a:srgbClr val="24292E"/>
                </a:solidFill>
                <a:effectLst/>
                <a:latin typeface="-apple-system"/>
              </a:rPr>
              <a:t>De cada pieza conocemos un identificador que será único, nombre, color, precio y categoría.</a:t>
            </a:r>
          </a:p>
          <a:p>
            <a:pPr algn="just">
              <a:buFont typeface="Arial" panose="020B0604020202020204" pitchFamily="34" charset="0"/>
              <a:buChar char="•"/>
            </a:pPr>
            <a:r>
              <a:rPr lang="es-ES" b="0" i="0" dirty="0">
                <a:solidFill>
                  <a:srgbClr val="24292E"/>
                </a:solidFill>
                <a:effectLst/>
                <a:latin typeface="-apple-system"/>
              </a:rPr>
              <a:t>Pueden existir varias categorías y para cada categoría hay un nombre y un identificador de categoría único.</a:t>
            </a:r>
          </a:p>
          <a:p>
            <a:pPr algn="just">
              <a:buFont typeface="Arial" panose="020B0604020202020204" pitchFamily="34" charset="0"/>
              <a:buChar char="•"/>
            </a:pPr>
            <a:r>
              <a:rPr lang="es-ES" b="0" i="0" dirty="0">
                <a:solidFill>
                  <a:srgbClr val="24292E"/>
                </a:solidFill>
                <a:effectLst/>
                <a:latin typeface="-apple-system"/>
              </a:rPr>
              <a:t>Una pieza sólo puede pertenecer a una categoría.</a:t>
            </a:r>
          </a:p>
        </p:txBody>
      </p:sp>
      <p:pic>
        <p:nvPicPr>
          <p:cNvPr id="18" name="Audio 17">
            <a:hlinkClick r:id="" action="ppaction://media"/>
            <a:extLst>
              <a:ext uri="{FF2B5EF4-FFF2-40B4-BE49-F238E27FC236}">
                <a16:creationId xmlns:a16="http://schemas.microsoft.com/office/drawing/2014/main" id="{03AE7960-1B16-A5CB-8D89-6C417105F2F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15626101"/>
      </p:ext>
    </p:extLst>
  </p:cSld>
  <p:clrMapOvr>
    <a:masterClrMapping/>
  </p:clrMapOvr>
  <mc:AlternateContent xmlns:mc="http://schemas.openxmlformats.org/markup-compatibility/2006">
    <mc:Choice xmlns:p14="http://schemas.microsoft.com/office/powerpoint/2010/main" Requires="p14">
      <p:transition spd="slow" p14:dur="2000" advTm="86090"/>
    </mc:Choice>
    <mc:Fallback>
      <p:transition spd="slow" advTm="86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5C48CDF6-9AA1-C62E-CCA0-B5F4F146B2B1}"/>
              </a:ext>
            </a:extLst>
          </p:cNvPr>
          <p:cNvSpPr>
            <a:spLocks noChangeArrowheads="1"/>
          </p:cNvSpPr>
          <p:nvPr/>
        </p:nvSpPr>
        <p:spPr bwMode="auto">
          <a:xfrm>
            <a:off x="1188720" y="463599"/>
            <a:ext cx="9953897" cy="4755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CL" altLang="es-CL"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s-CL" altLang="es-CL" sz="900" b="1"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CL" altLang="es-CL"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CL" altLang="es-CL" sz="2400" b="1" u="sng" strike="noStrike" cap="none" normalizeH="0" baseline="0" dirty="0">
                <a:ln>
                  <a:noFill/>
                </a:ln>
                <a:solidFill>
                  <a:schemeClr val="tx1"/>
                </a:solidFill>
                <a:effectLst/>
                <a:latin typeface="Arial" panose="020B0604020202020204" pitchFamily="34" charset="0"/>
              </a:rPr>
              <a:t>PROVEEDORES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L" altLang="es-CL"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2400" b="1" i="0" u="none" strike="noStrike" cap="none" normalizeH="0" baseline="0" dirty="0">
                <a:ln>
                  <a:noFill/>
                </a:ln>
                <a:solidFill>
                  <a:schemeClr val="tx1"/>
                </a:solidFill>
                <a:effectLst/>
                <a:latin typeface="Arial" panose="020B0604020202020204" pitchFamily="34" charset="0"/>
              </a:rPr>
              <a:t>Proveedor</a:t>
            </a:r>
            <a:r>
              <a:rPr kumimoji="0" lang="es-CL" altLang="es-CL" sz="2400" b="0" i="0" u="none" strike="noStrike" cap="none" normalizeH="0" baseline="0" dirty="0">
                <a:ln>
                  <a:noFill/>
                </a:ln>
                <a:solidFill>
                  <a:schemeClr val="tx1"/>
                </a:solidFill>
                <a:effectLst/>
                <a:latin typeface="Arial" panose="020B0604020202020204" pitchFamily="34" charset="0"/>
              </a:rPr>
              <a:t>: (</a:t>
            </a:r>
            <a:r>
              <a:rPr kumimoji="0" lang="es-CL" altLang="es-CL" sz="2400" b="0" i="0" u="none" strike="noStrike" cap="none" normalizeH="0" baseline="0" dirty="0" err="1">
                <a:ln>
                  <a:noFill/>
                </a:ln>
                <a:solidFill>
                  <a:schemeClr val="tx1"/>
                </a:solidFill>
                <a:effectLst/>
                <a:latin typeface="Arial Unicode MS"/>
              </a:rPr>
              <a:t>id_proveedor</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nombre</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dirección</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localidad</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provincia)</a:t>
            </a:r>
            <a:endParaRPr kumimoji="0" lang="es-CL" altLang="es-CL" sz="24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2400" b="1" i="0" u="none" strike="noStrike" cap="none" normalizeH="0" baseline="0" dirty="0">
                <a:ln>
                  <a:noFill/>
                </a:ln>
                <a:solidFill>
                  <a:schemeClr val="tx1"/>
                </a:solidFill>
                <a:effectLst/>
                <a:latin typeface="Arial" panose="020B0604020202020204" pitchFamily="34" charset="0"/>
              </a:rPr>
              <a:t>Categoría</a:t>
            </a:r>
            <a:r>
              <a:rPr kumimoji="0" lang="es-CL" altLang="es-CL" sz="2400" b="0" i="0" u="none" strike="noStrike" cap="none" normalizeH="0" baseline="0" dirty="0">
                <a:ln>
                  <a:noFill/>
                </a:ln>
                <a:solidFill>
                  <a:schemeClr val="tx1"/>
                </a:solidFill>
                <a:effectLst/>
                <a:latin typeface="Arial" panose="020B0604020202020204" pitchFamily="34" charset="0"/>
              </a:rPr>
              <a:t>: (</a:t>
            </a:r>
            <a:r>
              <a:rPr kumimoji="0" lang="es-CL" altLang="es-CL" sz="2400" b="0" i="0" u="none" strike="noStrike" cap="none" normalizeH="0" baseline="0" dirty="0" err="1">
                <a:ln>
                  <a:noFill/>
                </a:ln>
                <a:solidFill>
                  <a:schemeClr val="tx1"/>
                </a:solidFill>
                <a:effectLst/>
                <a:latin typeface="Arial Unicode MS"/>
              </a:rPr>
              <a:t>id_categoria</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nombre)</a:t>
            </a:r>
            <a:endParaRPr kumimoji="0" lang="es-CL" altLang="es-CL" sz="24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2400" b="1" i="0" u="none" strike="noStrike" cap="none" normalizeH="0" baseline="0" dirty="0">
                <a:ln>
                  <a:noFill/>
                </a:ln>
                <a:solidFill>
                  <a:schemeClr val="tx1"/>
                </a:solidFill>
                <a:effectLst/>
                <a:latin typeface="Arial" panose="020B0604020202020204" pitchFamily="34" charset="0"/>
              </a:rPr>
              <a:t>Pieza</a:t>
            </a:r>
            <a:r>
              <a:rPr kumimoji="0" lang="es-CL" altLang="es-CL" sz="2400" b="0" i="0" u="none" strike="noStrike" cap="none" normalizeH="0" baseline="0" dirty="0">
                <a:ln>
                  <a:noFill/>
                </a:ln>
                <a:solidFill>
                  <a:schemeClr val="tx1"/>
                </a:solidFill>
                <a:effectLst/>
                <a:latin typeface="Arial" panose="020B0604020202020204" pitchFamily="34" charset="0"/>
              </a:rPr>
              <a:t>: (</a:t>
            </a:r>
            <a:r>
              <a:rPr kumimoji="0" lang="es-CL" altLang="es-CL" sz="2400" b="0" i="0" u="none" strike="noStrike" cap="none" normalizeH="0" baseline="0" dirty="0" err="1">
                <a:ln>
                  <a:noFill/>
                </a:ln>
                <a:solidFill>
                  <a:schemeClr val="tx1"/>
                </a:solidFill>
                <a:effectLst/>
                <a:latin typeface="Arial Unicode MS"/>
              </a:rPr>
              <a:t>id_pieza</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nombre</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color</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precio</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err="1">
                <a:ln>
                  <a:noFill/>
                </a:ln>
                <a:solidFill>
                  <a:schemeClr val="tx1"/>
                </a:solidFill>
                <a:effectLst/>
                <a:latin typeface="Arial Unicode MS"/>
              </a:rPr>
              <a:t>id_categoría</a:t>
            </a:r>
            <a:r>
              <a:rPr kumimoji="0" lang="es-CL" altLang="es-CL" sz="2400" b="0" i="0" u="none" strike="noStrike" cap="none" normalizeH="0" baseline="0" dirty="0">
                <a:ln>
                  <a:noFill/>
                </a:ln>
                <a:solidFill>
                  <a:schemeClr val="tx1"/>
                </a:solidFill>
                <a:effectLst/>
                <a:latin typeface="Arial Unicode MS"/>
              </a:rPr>
              <a:t>)</a:t>
            </a:r>
            <a:endParaRPr kumimoji="0" lang="es-CL" altLang="es-CL" sz="24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2400" b="1" i="0" u="none" strike="noStrike" cap="none" normalizeH="0" baseline="0" dirty="0">
                <a:ln>
                  <a:noFill/>
                </a:ln>
                <a:solidFill>
                  <a:schemeClr val="tx1"/>
                </a:solidFill>
                <a:effectLst/>
                <a:latin typeface="Arial" panose="020B0604020202020204" pitchFamily="34" charset="0"/>
              </a:rPr>
              <a:t>Suministro</a:t>
            </a:r>
            <a:r>
              <a:rPr kumimoji="0" lang="es-CL" altLang="es-CL" sz="2400" b="0" i="0" u="none" strike="noStrike" cap="none" normalizeH="0" baseline="0" dirty="0">
                <a:ln>
                  <a:noFill/>
                </a:ln>
                <a:solidFill>
                  <a:schemeClr val="tx1"/>
                </a:solidFill>
                <a:effectLst/>
                <a:latin typeface="Arial" panose="020B0604020202020204" pitchFamily="34" charset="0"/>
              </a:rPr>
              <a:t>: (</a:t>
            </a:r>
            <a:r>
              <a:rPr kumimoji="0" lang="es-CL" altLang="es-CL" sz="2400" b="0" i="0" u="none" strike="noStrike" cap="none" normalizeH="0" baseline="0" dirty="0" err="1">
                <a:ln>
                  <a:noFill/>
                </a:ln>
                <a:solidFill>
                  <a:schemeClr val="tx1"/>
                </a:solidFill>
                <a:effectLst/>
                <a:latin typeface="Arial Unicode MS"/>
              </a:rPr>
              <a:t>id_proveedor</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err="1">
                <a:ln>
                  <a:noFill/>
                </a:ln>
                <a:solidFill>
                  <a:schemeClr val="tx1"/>
                </a:solidFill>
                <a:effectLst/>
                <a:latin typeface="Arial Unicode MS"/>
              </a:rPr>
              <a:t>id_pieza</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fecha</a:t>
            </a:r>
            <a:r>
              <a:rPr kumimoji="0" lang="es-CL" altLang="es-CL" sz="2400" b="0" i="0" u="none" strike="noStrike" cap="none" normalizeH="0" baseline="0" dirty="0">
                <a:ln>
                  <a:noFill/>
                </a:ln>
                <a:solidFill>
                  <a:schemeClr val="tx1"/>
                </a:solidFill>
                <a:effectLst/>
              </a:rPr>
              <a:t>, </a:t>
            </a:r>
            <a:r>
              <a:rPr kumimoji="0" lang="es-CL" altLang="es-CL" sz="2400" b="0" i="0" u="none" strike="noStrike" cap="none" normalizeH="0" baseline="0" dirty="0">
                <a:ln>
                  <a:noFill/>
                </a:ln>
                <a:solidFill>
                  <a:schemeClr val="tx1"/>
                </a:solidFill>
                <a:effectLst/>
                <a:latin typeface="Arial Unicode MS"/>
              </a:rPr>
              <a:t>cantidad)</a:t>
            </a:r>
          </a:p>
          <a:p>
            <a:pPr marL="0" marR="0" lvl="0" indent="0" algn="just" defTabSz="914400" rtl="0" eaLnBrk="0" fontAlgn="base" latinLnBrk="0" hangingPunct="0">
              <a:lnSpc>
                <a:spcPct val="100000"/>
              </a:lnSpc>
              <a:spcBef>
                <a:spcPct val="0"/>
              </a:spcBef>
              <a:spcAft>
                <a:spcPct val="0"/>
              </a:spcAft>
              <a:buClrTx/>
              <a:buSzTx/>
              <a:tabLst/>
            </a:pPr>
            <a:endParaRPr kumimoji="0" lang="es-CL" altLang="es-CL" sz="24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sz="2400" b="1" i="0" u="none" strike="noStrike" cap="none" normalizeH="0" baseline="0" dirty="0">
                <a:ln>
                  <a:noFill/>
                </a:ln>
                <a:solidFill>
                  <a:schemeClr val="tx1"/>
                </a:solidFill>
                <a:effectLst/>
                <a:latin typeface="Arial" panose="020B0604020202020204" pitchFamily="34" charset="0"/>
              </a:rPr>
              <a:t>Relaciones:</a:t>
            </a:r>
            <a:endParaRPr kumimoji="0" lang="es-CL" altLang="es-CL"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2400" b="0" i="0" u="none" strike="noStrike" cap="none" normalizeH="0" baseline="0" dirty="0">
                <a:ln>
                  <a:noFill/>
                </a:ln>
                <a:solidFill>
                  <a:schemeClr val="tx1"/>
                </a:solidFill>
                <a:effectLst/>
                <a:latin typeface="Arial" panose="020B0604020202020204" pitchFamily="34" charset="0"/>
              </a:rPr>
              <a:t>Un </a:t>
            </a:r>
            <a:r>
              <a:rPr kumimoji="0" lang="es-CL" altLang="es-CL" sz="2400" b="1" i="0" u="none" strike="noStrike" cap="none" normalizeH="0" baseline="0" dirty="0">
                <a:ln>
                  <a:noFill/>
                </a:ln>
                <a:solidFill>
                  <a:schemeClr val="tx1"/>
                </a:solidFill>
                <a:effectLst/>
                <a:latin typeface="Arial" panose="020B0604020202020204" pitchFamily="34" charset="0"/>
              </a:rPr>
              <a:t>Proveedor</a:t>
            </a:r>
            <a:r>
              <a:rPr kumimoji="0" lang="es-CL" altLang="es-CL" sz="2400" b="0" i="0" u="none" strike="noStrike" cap="none" normalizeH="0" baseline="0" dirty="0">
                <a:ln>
                  <a:noFill/>
                </a:ln>
                <a:solidFill>
                  <a:schemeClr val="tx1"/>
                </a:solidFill>
                <a:effectLst/>
                <a:latin typeface="Arial" panose="020B0604020202020204" pitchFamily="34" charset="0"/>
              </a:rPr>
              <a:t> puede suministrar varias </a:t>
            </a:r>
            <a:r>
              <a:rPr kumimoji="0" lang="es-CL" altLang="es-CL" sz="2400" b="1" i="0" u="none" strike="noStrike" cap="none" normalizeH="0" baseline="0" dirty="0">
                <a:ln>
                  <a:noFill/>
                </a:ln>
                <a:solidFill>
                  <a:schemeClr val="tx1"/>
                </a:solidFill>
                <a:effectLst/>
                <a:latin typeface="Arial" panose="020B0604020202020204" pitchFamily="34" charset="0"/>
              </a:rPr>
              <a:t>Piezas</a:t>
            </a:r>
            <a:r>
              <a:rPr kumimoji="0" lang="es-CL" altLang="es-CL" sz="2400" b="0" i="0" u="none" strike="noStrike" cap="none" normalizeH="0" baseline="0" dirty="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2400" b="0" i="0" u="none" strike="noStrike" cap="none" normalizeH="0" baseline="0" dirty="0">
                <a:ln>
                  <a:noFill/>
                </a:ln>
                <a:solidFill>
                  <a:schemeClr val="tx1"/>
                </a:solidFill>
                <a:effectLst/>
                <a:latin typeface="Arial" panose="020B0604020202020204" pitchFamily="34" charset="0"/>
              </a:rPr>
              <a:t>Una </a:t>
            </a:r>
            <a:r>
              <a:rPr kumimoji="0" lang="es-CL" altLang="es-CL" sz="2400" b="1" i="0" u="none" strike="noStrike" cap="none" normalizeH="0" baseline="0" dirty="0">
                <a:ln>
                  <a:noFill/>
                </a:ln>
                <a:solidFill>
                  <a:schemeClr val="tx1"/>
                </a:solidFill>
                <a:effectLst/>
                <a:latin typeface="Arial" panose="020B0604020202020204" pitchFamily="34" charset="0"/>
              </a:rPr>
              <a:t>Pieza</a:t>
            </a:r>
            <a:r>
              <a:rPr kumimoji="0" lang="es-CL" altLang="es-CL" sz="2400" b="0" i="0" u="none" strike="noStrike" cap="none" normalizeH="0" baseline="0" dirty="0">
                <a:ln>
                  <a:noFill/>
                </a:ln>
                <a:solidFill>
                  <a:schemeClr val="tx1"/>
                </a:solidFill>
                <a:effectLst/>
                <a:latin typeface="Arial" panose="020B0604020202020204" pitchFamily="34" charset="0"/>
              </a:rPr>
              <a:t> puede ser suministrada por varios </a:t>
            </a:r>
            <a:r>
              <a:rPr kumimoji="0" lang="es-CL" altLang="es-CL" sz="2400" b="1" i="0" u="none" strike="noStrike" cap="none" normalizeH="0" baseline="0" dirty="0">
                <a:ln>
                  <a:noFill/>
                </a:ln>
                <a:solidFill>
                  <a:schemeClr val="tx1"/>
                </a:solidFill>
                <a:effectLst/>
                <a:latin typeface="Arial" panose="020B0604020202020204" pitchFamily="34" charset="0"/>
              </a:rPr>
              <a:t>Proveedores</a:t>
            </a:r>
            <a:r>
              <a:rPr kumimoji="0" lang="es-CL" altLang="es-CL" sz="2400" b="0" i="0" u="none" strike="noStrike" cap="none" normalizeH="0" baseline="0" dirty="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2400" b="0" i="0" u="none" strike="noStrike" cap="none" normalizeH="0" baseline="0" dirty="0">
                <a:ln>
                  <a:noFill/>
                </a:ln>
                <a:solidFill>
                  <a:schemeClr val="tx1"/>
                </a:solidFill>
                <a:effectLst/>
                <a:latin typeface="Arial" panose="020B0604020202020204" pitchFamily="34" charset="0"/>
              </a:rPr>
              <a:t>Una </a:t>
            </a:r>
            <a:r>
              <a:rPr kumimoji="0" lang="es-CL" altLang="es-CL" sz="2400" b="1" i="0" u="none" strike="noStrike" cap="none" normalizeH="0" baseline="0" dirty="0">
                <a:ln>
                  <a:noFill/>
                </a:ln>
                <a:solidFill>
                  <a:schemeClr val="tx1"/>
                </a:solidFill>
                <a:effectLst/>
                <a:latin typeface="Arial" panose="020B0604020202020204" pitchFamily="34" charset="0"/>
              </a:rPr>
              <a:t>Pieza</a:t>
            </a:r>
            <a:r>
              <a:rPr kumimoji="0" lang="es-CL" altLang="es-CL" sz="2400" b="0" i="0" u="none" strike="noStrike" cap="none" normalizeH="0" baseline="0" dirty="0">
                <a:ln>
                  <a:noFill/>
                </a:ln>
                <a:solidFill>
                  <a:schemeClr val="tx1"/>
                </a:solidFill>
                <a:effectLst/>
                <a:latin typeface="Arial" panose="020B0604020202020204" pitchFamily="34" charset="0"/>
              </a:rPr>
              <a:t> pertenece a una </a:t>
            </a:r>
            <a:r>
              <a:rPr kumimoji="0" lang="es-CL" altLang="es-CL" sz="2400" b="1" i="0" u="none" strike="noStrike" cap="none" normalizeH="0" baseline="0" dirty="0">
                <a:ln>
                  <a:noFill/>
                </a:ln>
                <a:solidFill>
                  <a:schemeClr val="tx1"/>
                </a:solidFill>
                <a:effectLst/>
                <a:latin typeface="Arial" panose="020B0604020202020204" pitchFamily="34" charset="0"/>
              </a:rPr>
              <a:t>Categoría</a:t>
            </a:r>
            <a:r>
              <a:rPr kumimoji="0" lang="es-CL" altLang="es-CL" sz="2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CL" altLang="es-CL" sz="1800" b="0" i="0" u="none" strike="noStrike" cap="none" normalizeH="0" baseline="0" dirty="0">
              <a:ln>
                <a:noFill/>
              </a:ln>
              <a:solidFill>
                <a:schemeClr val="tx1"/>
              </a:solidFill>
              <a:effectLst/>
              <a:latin typeface="Arial" panose="020B0604020202020204" pitchFamily="34" charset="0"/>
            </a:endParaRPr>
          </a:p>
        </p:txBody>
      </p:sp>
      <p:pic>
        <p:nvPicPr>
          <p:cNvPr id="9" name="Audio 8">
            <a:hlinkClick r:id="" action="ppaction://media"/>
            <a:extLst>
              <a:ext uri="{FF2B5EF4-FFF2-40B4-BE49-F238E27FC236}">
                <a16:creationId xmlns:a16="http://schemas.microsoft.com/office/drawing/2014/main" id="{F5BD25B2-890A-88FA-213E-60B25C17CBD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23889895"/>
      </p:ext>
    </p:extLst>
  </p:cSld>
  <p:clrMapOvr>
    <a:masterClrMapping/>
  </p:clrMapOvr>
  <mc:AlternateContent xmlns:mc="http://schemas.openxmlformats.org/markup-compatibility/2006">
    <mc:Choice xmlns:p14="http://schemas.microsoft.com/office/powerpoint/2010/main" Requires="p14">
      <p:transition spd="slow" p14:dur="2000" advTm="33561"/>
    </mc:Choice>
    <mc:Fallback>
      <p:transition spd="slow" advTm="33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BA4A1373-CDB2-8BAD-DAA4-83C9D6A941C7}"/>
              </a:ext>
            </a:extLst>
          </p:cNvPr>
          <p:cNvSpPr txBox="1"/>
          <p:nvPr/>
        </p:nvSpPr>
        <p:spPr>
          <a:xfrm>
            <a:off x="879566" y="1566225"/>
            <a:ext cx="10668000" cy="3970318"/>
          </a:xfrm>
          <a:prstGeom prst="rect">
            <a:avLst/>
          </a:prstGeom>
          <a:noFill/>
        </p:spPr>
        <p:txBody>
          <a:bodyPr wrap="square">
            <a:spAutoFit/>
          </a:bodyPr>
          <a:lstStyle/>
          <a:p>
            <a:pPr algn="l"/>
            <a:r>
              <a:rPr lang="es-ES" b="1" i="0" dirty="0">
                <a:solidFill>
                  <a:srgbClr val="24292E"/>
                </a:solidFill>
                <a:effectLst/>
                <a:latin typeface="-apple-system"/>
              </a:rPr>
              <a:t> Cadena editorial</a:t>
            </a:r>
          </a:p>
          <a:p>
            <a:pPr algn="just"/>
            <a:r>
              <a:rPr lang="es-ES" b="0" i="0" dirty="0">
                <a:solidFill>
                  <a:srgbClr val="24292E"/>
                </a:solidFill>
                <a:effectLst/>
                <a:latin typeface="-apple-system"/>
              </a:rPr>
              <a:t>Tenemos esta información sobre una cadena editorial:</a:t>
            </a:r>
          </a:p>
          <a:p>
            <a:pPr algn="just">
              <a:buFont typeface="Arial" panose="020B0604020202020204" pitchFamily="34" charset="0"/>
              <a:buChar char="•"/>
            </a:pPr>
            <a:r>
              <a:rPr lang="es-ES" b="0" i="0" dirty="0">
                <a:solidFill>
                  <a:srgbClr val="24292E"/>
                </a:solidFill>
                <a:effectLst/>
                <a:latin typeface="-apple-system"/>
              </a:rPr>
              <a:t>La editorial tiene varias sucursales, con su domicilio, teléfono y un identificador de sucursal.</a:t>
            </a:r>
          </a:p>
          <a:p>
            <a:pPr algn="just">
              <a:buFont typeface="Arial" panose="020B0604020202020204" pitchFamily="34" charset="0"/>
              <a:buChar char="•"/>
            </a:pPr>
            <a:r>
              <a:rPr lang="es-ES" b="0" i="0" dirty="0">
                <a:solidFill>
                  <a:srgbClr val="24292E"/>
                </a:solidFill>
                <a:effectLst/>
                <a:latin typeface="-apple-system"/>
              </a:rPr>
              <a:t>Cada sucursal tiene varios empleados, de los cuales tendremos su nombre, apellidos, NIF y teléfono. Un empleado trabaja en una única sucursal.</a:t>
            </a:r>
          </a:p>
          <a:p>
            <a:pPr algn="just">
              <a:buFont typeface="Arial" panose="020B0604020202020204" pitchFamily="34" charset="0"/>
              <a:buChar char="•"/>
            </a:pPr>
            <a:r>
              <a:rPr lang="es-ES" b="0" i="0" dirty="0">
                <a:solidFill>
                  <a:srgbClr val="24292E"/>
                </a:solidFill>
                <a:effectLst/>
                <a:latin typeface="-apple-system"/>
              </a:rPr>
              <a:t>En cada sucursal se publican varias revistas, de las que almacenaremos su título, número de registro, periodicidad y tipo.</a:t>
            </a:r>
          </a:p>
          <a:p>
            <a:pPr algn="just">
              <a:buFont typeface="Arial" panose="020B0604020202020204" pitchFamily="34" charset="0"/>
              <a:buChar char="•"/>
            </a:pPr>
            <a:r>
              <a:rPr lang="es-ES" b="0" i="0" dirty="0">
                <a:solidFill>
                  <a:srgbClr val="24292E"/>
                </a:solidFill>
                <a:effectLst/>
                <a:latin typeface="-apple-system"/>
              </a:rPr>
              <a:t>Una revista puede ser publicada por varias sucursales.</a:t>
            </a:r>
          </a:p>
          <a:p>
            <a:pPr algn="just">
              <a:buFont typeface="Arial" panose="020B0604020202020204" pitchFamily="34" charset="0"/>
              <a:buChar char="•"/>
            </a:pPr>
            <a:r>
              <a:rPr lang="es-ES" b="0" i="0" dirty="0">
                <a:solidFill>
                  <a:srgbClr val="24292E"/>
                </a:solidFill>
                <a:effectLst/>
                <a:latin typeface="-apple-system"/>
              </a:rPr>
              <a:t>La editorial tiene periodistas (que no trabajan en las sucursales) que pueden escribir artículos para varias revistas. Almacenaremos los mismos datos que para los empleados, añadiendo su especialidad.</a:t>
            </a:r>
          </a:p>
          <a:p>
            <a:pPr algn="just">
              <a:buFont typeface="Arial" panose="020B0604020202020204" pitchFamily="34" charset="0"/>
              <a:buChar char="•"/>
            </a:pPr>
            <a:r>
              <a:rPr lang="es-ES" b="0" i="0" dirty="0">
                <a:solidFill>
                  <a:srgbClr val="24292E"/>
                </a:solidFill>
                <a:effectLst/>
                <a:latin typeface="-apple-system"/>
              </a:rPr>
              <a:t>También es necesario guardar las secciones fijas que tiene cada revista, que constan de un título y una extensión.</a:t>
            </a:r>
          </a:p>
          <a:p>
            <a:pPr algn="just">
              <a:buFont typeface="Arial" panose="020B0604020202020204" pitchFamily="34" charset="0"/>
              <a:buChar char="•"/>
            </a:pPr>
            <a:r>
              <a:rPr lang="es-ES" b="0" i="0" dirty="0">
                <a:solidFill>
                  <a:srgbClr val="24292E"/>
                </a:solidFill>
                <a:effectLst/>
                <a:latin typeface="-apple-system"/>
              </a:rPr>
              <a:t>Para cada revista, almacenaremos información de cada ejemplar, que incluirá la fecha, número de páginas y el número de ejemplares vendidos</a:t>
            </a:r>
            <a:r>
              <a:rPr lang="es-ES" sz="1400" b="0" i="0" dirty="0">
                <a:solidFill>
                  <a:srgbClr val="24292E"/>
                </a:solidFill>
                <a:effectLst/>
                <a:latin typeface="-apple-system"/>
              </a:rPr>
              <a:t>.</a:t>
            </a:r>
          </a:p>
        </p:txBody>
      </p:sp>
      <p:pic>
        <p:nvPicPr>
          <p:cNvPr id="7" name="Audio 6">
            <a:hlinkClick r:id="" action="ppaction://media"/>
            <a:extLst>
              <a:ext uri="{FF2B5EF4-FFF2-40B4-BE49-F238E27FC236}">
                <a16:creationId xmlns:a16="http://schemas.microsoft.com/office/drawing/2014/main" id="{F987955D-0C8B-2F2B-4765-11293CF43D1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60106316"/>
      </p:ext>
    </p:extLst>
  </p:cSld>
  <p:clrMapOvr>
    <a:masterClrMapping/>
  </p:clrMapOvr>
  <mc:AlternateContent xmlns:mc="http://schemas.openxmlformats.org/markup-compatibility/2006">
    <mc:Choice xmlns:p14="http://schemas.microsoft.com/office/powerpoint/2010/main" Requires="p14">
      <p:transition spd="slow" p14:dur="2000" advTm="10834"/>
    </mc:Choice>
    <mc:Fallback>
      <p:transition spd="slow" advTm="10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BA4A1373-CDB2-8BAD-DAA4-83C9D6A941C7}"/>
              </a:ext>
            </a:extLst>
          </p:cNvPr>
          <p:cNvSpPr txBox="1"/>
          <p:nvPr/>
        </p:nvSpPr>
        <p:spPr>
          <a:xfrm>
            <a:off x="762000" y="2167116"/>
            <a:ext cx="10668000" cy="369332"/>
          </a:xfrm>
          <a:prstGeom prst="rect">
            <a:avLst/>
          </a:prstGeom>
          <a:noFill/>
        </p:spPr>
        <p:txBody>
          <a:bodyPr wrap="square">
            <a:spAutoFit/>
          </a:bodyPr>
          <a:lstStyle/>
          <a:p>
            <a:pPr algn="l"/>
            <a:r>
              <a:rPr lang="es-ES" b="1" i="0" dirty="0">
                <a:solidFill>
                  <a:srgbClr val="24292E"/>
                </a:solidFill>
                <a:effectLst/>
                <a:latin typeface="-apple-system"/>
              </a:rPr>
              <a:t> </a:t>
            </a:r>
            <a:endParaRPr lang="es-ES" sz="1400" b="0" i="0" dirty="0">
              <a:solidFill>
                <a:srgbClr val="24292E"/>
              </a:solidFill>
              <a:effectLst/>
              <a:latin typeface="-apple-system"/>
            </a:endParaRPr>
          </a:p>
        </p:txBody>
      </p:sp>
      <p:pic>
        <p:nvPicPr>
          <p:cNvPr id="3" name="Imagen 2">
            <a:extLst>
              <a:ext uri="{FF2B5EF4-FFF2-40B4-BE49-F238E27FC236}">
                <a16:creationId xmlns:a16="http://schemas.microsoft.com/office/drawing/2014/main" id="{11605D24-23E6-85EC-5C9D-346B9EFC7D57}"/>
              </a:ext>
            </a:extLst>
          </p:cNvPr>
          <p:cNvPicPr>
            <a:picLocks noChangeAspect="1"/>
          </p:cNvPicPr>
          <p:nvPr/>
        </p:nvPicPr>
        <p:blipFill rotWithShape="1">
          <a:blip r:embed="rId4"/>
          <a:srcRect l="33964" t="16000" r="19429" b="28190"/>
          <a:stretch/>
        </p:blipFill>
        <p:spPr>
          <a:xfrm>
            <a:off x="2024743" y="927464"/>
            <a:ext cx="8321040" cy="5029200"/>
          </a:xfrm>
          <a:prstGeom prst="rect">
            <a:avLst/>
          </a:prstGeom>
        </p:spPr>
      </p:pic>
      <p:pic>
        <p:nvPicPr>
          <p:cNvPr id="6" name="Audio 5">
            <a:hlinkClick r:id="" action="ppaction://media"/>
            <a:extLst>
              <a:ext uri="{FF2B5EF4-FFF2-40B4-BE49-F238E27FC236}">
                <a16:creationId xmlns:a16="http://schemas.microsoft.com/office/drawing/2014/main" id="{1127CE57-E16E-4C65-2E1D-3C3E633BAC1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05605937"/>
      </p:ext>
    </p:extLst>
  </p:cSld>
  <p:clrMapOvr>
    <a:masterClrMapping/>
  </p:clrMapOvr>
  <mc:AlternateContent xmlns:mc="http://schemas.openxmlformats.org/markup-compatibility/2006">
    <mc:Choice xmlns:p14="http://schemas.microsoft.com/office/powerpoint/2010/main" Requires="p14">
      <p:transition spd="slow" p14:dur="2000" advTm="64448"/>
    </mc:Choice>
    <mc:Fallback>
      <p:transition spd="slow" advTm="64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uadroTexto 8">
            <a:extLst>
              <a:ext uri="{FF2B5EF4-FFF2-40B4-BE49-F238E27FC236}">
                <a16:creationId xmlns:a16="http://schemas.microsoft.com/office/drawing/2014/main" id="{8EEBE7BB-3AFF-F0FC-E9EB-4486AD025485}"/>
              </a:ext>
            </a:extLst>
          </p:cNvPr>
          <p:cNvSpPr txBox="1"/>
          <p:nvPr/>
        </p:nvSpPr>
        <p:spPr>
          <a:xfrm>
            <a:off x="535858" y="489734"/>
            <a:ext cx="11120284" cy="5324535"/>
          </a:xfrm>
          <a:prstGeom prst="rect">
            <a:avLst/>
          </a:prstGeom>
          <a:noFill/>
        </p:spPr>
        <p:txBody>
          <a:bodyPr wrap="square">
            <a:spAutoFit/>
          </a:bodyPr>
          <a:lstStyle/>
          <a:p>
            <a:r>
              <a:rPr lang="es-ES" b="1" dirty="0"/>
              <a:t>Empresa de material informático</a:t>
            </a:r>
          </a:p>
          <a:p>
            <a:r>
              <a:rPr lang="es-ES" sz="1400" dirty="0"/>
              <a:t>Un equipo consta de varios componentes. Pueden ser necesarios varios componentes del mismo tipo para montar un equipo, por lo que será necesario almacenar la cantidad de componentes que se necesitan en cada caso.</a:t>
            </a:r>
          </a:p>
          <a:p>
            <a:endParaRPr lang="es-ES" sz="1400" dirty="0"/>
          </a:p>
          <a:p>
            <a:r>
              <a:rPr lang="es-ES" sz="1400" dirty="0"/>
              <a:t>Un cliente puede comprar equipos completos o componentes sueltos. Habrá que almacenar la cantidad de equipos o la cantidad de componentes de cada tipo que compra cada cliente. También habrá que guardar la fecha de la compra.</a:t>
            </a:r>
          </a:p>
          <a:p>
            <a:endParaRPr lang="es-ES" sz="1400" dirty="0"/>
          </a:p>
          <a:p>
            <a:r>
              <a:rPr lang="es-ES" sz="1400" dirty="0"/>
              <a:t>Tenga en cuenta que un mismo cliente puede comprar el mismo equipo o el mismo componente en diferentes fechas. El diseño de la base de datos debe permitir almacenar un histórico con todas las fechas y las cantidades de equipos o componentes que ha comprado.</a:t>
            </a:r>
          </a:p>
          <a:p>
            <a:endParaRPr lang="es-ES" sz="1400" dirty="0"/>
          </a:p>
          <a:p>
            <a:r>
              <a:rPr lang="es-ES" sz="1400" dirty="0"/>
              <a:t>Cada equipo está etiquetado con un identificador de equipo, una descripción, un precio y el stock disponible.</a:t>
            </a:r>
          </a:p>
          <a:p>
            <a:endParaRPr lang="es-ES" sz="1400" dirty="0"/>
          </a:p>
          <a:p>
            <a:r>
              <a:rPr lang="es-ES" sz="1400" dirty="0"/>
              <a:t>Cada componente está etiquetado con un identificador de componente, una descripción, un precio y el stock disponible.</a:t>
            </a:r>
          </a:p>
          <a:p>
            <a:endParaRPr lang="es-ES" sz="1400" dirty="0"/>
          </a:p>
          <a:p>
            <a:r>
              <a:rPr lang="es-ES" sz="1400" dirty="0"/>
              <a:t>Los datos que almacenamos los clientes son el NIF, nombre, apellidos, domicilio, localidad, provincia y teléfono.</a:t>
            </a:r>
          </a:p>
          <a:p>
            <a:endParaRPr lang="es-ES" sz="1400" dirty="0"/>
          </a:p>
          <a:p>
            <a:r>
              <a:rPr lang="es-ES" sz="1400" dirty="0"/>
              <a:t>Los datos que almacenamos de los empleados son el NIF, nombre, apellidos y la sección donde trabaja.</a:t>
            </a:r>
          </a:p>
          <a:p>
            <a:endParaRPr lang="es-ES" sz="1400" dirty="0"/>
          </a:p>
          <a:p>
            <a:r>
              <a:rPr lang="es-ES" sz="1400" dirty="0"/>
              <a:t>Un empleado trabaja en una única sección.</a:t>
            </a:r>
          </a:p>
          <a:p>
            <a:endParaRPr lang="es-ES" sz="1400" dirty="0"/>
          </a:p>
          <a:p>
            <a:r>
              <a:rPr lang="es-ES" sz="1400" dirty="0"/>
              <a:t>Una sección se identifica por un id y un nombre de sección.</a:t>
            </a:r>
          </a:p>
          <a:p>
            <a:endParaRPr lang="es-ES" sz="1400" dirty="0"/>
          </a:p>
          <a:p>
            <a:r>
              <a:rPr lang="es-ES" sz="1400" dirty="0"/>
              <a:t>En cada compra realizada por un cliente interviene un empleado y será necesario guardar qué empleado es el que ha atendido a cada cliente para cada una de las compras.</a:t>
            </a:r>
            <a:endParaRPr lang="es-CL" sz="1400" dirty="0"/>
          </a:p>
        </p:txBody>
      </p:sp>
      <p:pic>
        <p:nvPicPr>
          <p:cNvPr id="11" name="Audio 10">
            <a:hlinkClick r:id="" action="ppaction://media"/>
            <a:extLst>
              <a:ext uri="{FF2B5EF4-FFF2-40B4-BE49-F238E27FC236}">
                <a16:creationId xmlns:a16="http://schemas.microsoft.com/office/drawing/2014/main" id="{513A5DC6-C172-6B12-22B7-85F0BC27B12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28230576"/>
      </p:ext>
    </p:extLst>
  </p:cSld>
  <p:clrMapOvr>
    <a:masterClrMapping/>
  </p:clrMapOvr>
  <mc:AlternateContent xmlns:mc="http://schemas.openxmlformats.org/markup-compatibility/2006">
    <mc:Choice xmlns:p14="http://schemas.microsoft.com/office/powerpoint/2010/main" Requires="p14">
      <p:transition spd="slow" p14:dur="2000" advTm="22302"/>
    </mc:Choice>
    <mc:Fallback>
      <p:transition spd="slow" advTm="22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58FAAA16-B0AA-333D-E74C-3485BFA8F0BB}"/>
              </a:ext>
            </a:extLst>
          </p:cNvPr>
          <p:cNvPicPr>
            <a:picLocks noChangeAspect="1"/>
          </p:cNvPicPr>
          <p:nvPr/>
        </p:nvPicPr>
        <p:blipFill rotWithShape="1">
          <a:blip r:embed="rId4"/>
          <a:srcRect l="32143" t="11618" r="16536" b="30249"/>
          <a:stretch/>
        </p:blipFill>
        <p:spPr>
          <a:xfrm>
            <a:off x="2314303" y="796833"/>
            <a:ext cx="7563394" cy="4663441"/>
          </a:xfrm>
          <a:prstGeom prst="rect">
            <a:avLst/>
          </a:prstGeom>
        </p:spPr>
      </p:pic>
      <p:pic>
        <p:nvPicPr>
          <p:cNvPr id="5" name="Audio 4">
            <a:hlinkClick r:id="" action="ppaction://media"/>
            <a:extLst>
              <a:ext uri="{FF2B5EF4-FFF2-40B4-BE49-F238E27FC236}">
                <a16:creationId xmlns:a16="http://schemas.microsoft.com/office/drawing/2014/main" id="{A4D6A9AC-B9D4-935B-23F2-1E67D6CB2D8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79037374"/>
      </p:ext>
    </p:extLst>
  </p:cSld>
  <p:clrMapOvr>
    <a:masterClrMapping/>
  </p:clrMapOvr>
  <mc:AlternateContent xmlns:mc="http://schemas.openxmlformats.org/markup-compatibility/2006">
    <mc:Choice xmlns:p14="http://schemas.microsoft.com/office/powerpoint/2010/main" Requires="p14">
      <p:transition spd="slow" p14:dur="2000" advTm="32080"/>
    </mc:Choice>
    <mc:Fallback>
      <p:transition spd="slow" advTm="32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A8F74B50-9D00-7BC9-32FD-492CD30E8174}"/>
              </a:ext>
            </a:extLst>
          </p:cNvPr>
          <p:cNvSpPr txBox="1"/>
          <p:nvPr/>
        </p:nvSpPr>
        <p:spPr>
          <a:xfrm>
            <a:off x="526025" y="1659285"/>
            <a:ext cx="11139949" cy="4524315"/>
          </a:xfrm>
          <a:prstGeom prst="rect">
            <a:avLst/>
          </a:prstGeom>
          <a:noFill/>
        </p:spPr>
        <p:txBody>
          <a:bodyPr wrap="square">
            <a:spAutoFit/>
          </a:bodyPr>
          <a:lstStyle/>
          <a:p>
            <a:r>
              <a:rPr lang="es-ES" sz="1600" dirty="0"/>
              <a:t>La policía quiere crear una base de datos sobre la seguridad en algunas entidades bancarias. Para ello tiene en cuenta que:</a:t>
            </a:r>
          </a:p>
          <a:p>
            <a:endParaRPr lang="es-ES" sz="1600" dirty="0"/>
          </a:p>
          <a:p>
            <a:r>
              <a:rPr lang="es-ES" sz="1600" dirty="0"/>
              <a:t>Cada entidad bancaria se caracteriza por un identificador y por el domicilio de su central.</a:t>
            </a:r>
          </a:p>
          <a:p>
            <a:r>
              <a:rPr lang="es-ES" sz="1600" dirty="0"/>
              <a:t>Cada entidad bancaria tiene más de una sucursal que también se caracteriza por un identificador y por el domicilio, así como por el número de empleados de dicha sucursal.</a:t>
            </a:r>
          </a:p>
          <a:p>
            <a:r>
              <a:rPr lang="es-ES" sz="1600" dirty="0"/>
              <a:t>Cada sucursal puede contratar a varios vigilantes jurados, que se caracterizan por su identificador de vigilante y su edad. Un vigilante puede ser contratado por diferentes sucursales (incluso de diferentes entidades) en diferentes fechas. También es necesario almacenar si se ha contratado con arma o no.</a:t>
            </a:r>
          </a:p>
          <a:p>
            <a:r>
              <a:rPr lang="es-ES" sz="1600" dirty="0"/>
              <a:t>La policía está interesada en controlar las personas que han sido detenidas por atracar sucursales. Estas personas se identifican por un NIF y su nombre completo.</a:t>
            </a:r>
          </a:p>
          <a:p>
            <a:r>
              <a:rPr lang="es-ES" sz="1600" dirty="0"/>
              <a:t>Algunos de estos atracadores están integrados en algunas bandas organizadas y por ello se desea saber a qué banda pertenecen, sin ser de interés si la banda ha participado en el delito o no. Las bandas se definen por un identificador de banda y por el número de miembros.</a:t>
            </a:r>
          </a:p>
          <a:p>
            <a:r>
              <a:rPr lang="es-ES" sz="1600" dirty="0"/>
              <a:t>Es necesario saber qué juez ha estado encargado de cada caso, sabiendo que un atracador puede ser juzgado por diferentes jueces en diferentes delitos. Es necesario almacenar si en cada delito la persona detenida ha sido condenada o no, y de haberlo sido cuánto tiempo pasará en la cárcel. Un juez se caracteriza por una clave interna del juzgado, su nombre y los años de servicio.</a:t>
            </a:r>
          </a:p>
          <a:p>
            <a:r>
              <a:rPr lang="es-ES" sz="1600" dirty="0"/>
              <a:t>En ningún caso interesa saber si un vigilante ha participado en la detención de un atracador.</a:t>
            </a:r>
            <a:endParaRPr lang="es-CL" sz="1600" dirty="0"/>
          </a:p>
        </p:txBody>
      </p:sp>
      <p:sp>
        <p:nvSpPr>
          <p:cNvPr id="8" name="CuadroTexto 7">
            <a:extLst>
              <a:ext uri="{FF2B5EF4-FFF2-40B4-BE49-F238E27FC236}">
                <a16:creationId xmlns:a16="http://schemas.microsoft.com/office/drawing/2014/main" id="{3838A61F-9F7F-2FC5-1D54-4874AB67425C}"/>
              </a:ext>
            </a:extLst>
          </p:cNvPr>
          <p:cNvSpPr txBox="1"/>
          <p:nvPr/>
        </p:nvSpPr>
        <p:spPr>
          <a:xfrm>
            <a:off x="526025" y="1289953"/>
            <a:ext cx="6096000" cy="369332"/>
          </a:xfrm>
          <a:prstGeom prst="rect">
            <a:avLst/>
          </a:prstGeom>
          <a:noFill/>
        </p:spPr>
        <p:txBody>
          <a:bodyPr wrap="square">
            <a:spAutoFit/>
          </a:bodyPr>
          <a:lstStyle/>
          <a:p>
            <a:r>
              <a:rPr lang="es-CL" b="1" dirty="0"/>
              <a:t>Base de datos de seguridad</a:t>
            </a:r>
          </a:p>
        </p:txBody>
      </p:sp>
      <p:pic>
        <p:nvPicPr>
          <p:cNvPr id="10" name="Audio 9">
            <a:hlinkClick r:id="" action="ppaction://media"/>
            <a:extLst>
              <a:ext uri="{FF2B5EF4-FFF2-40B4-BE49-F238E27FC236}">
                <a16:creationId xmlns:a16="http://schemas.microsoft.com/office/drawing/2014/main" id="{337219F8-0560-7732-420D-4FA9DD7E455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36127418"/>
      </p:ext>
    </p:extLst>
  </p:cSld>
  <p:clrMapOvr>
    <a:masterClrMapping/>
  </p:clrMapOvr>
  <mc:AlternateContent xmlns:mc="http://schemas.openxmlformats.org/markup-compatibility/2006">
    <mc:Choice xmlns:p14="http://schemas.microsoft.com/office/powerpoint/2010/main" Requires="p14">
      <p:transition spd="slow" p14:dur="2000" advTm="14325"/>
    </mc:Choice>
    <mc:Fallback>
      <p:transition spd="slow" advTm="14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F9E55A8D-4FE4-94E0-5F47-72B787053972}"/>
              </a:ext>
            </a:extLst>
          </p:cNvPr>
          <p:cNvPicPr>
            <a:picLocks noChangeAspect="1"/>
          </p:cNvPicPr>
          <p:nvPr/>
        </p:nvPicPr>
        <p:blipFill rotWithShape="1">
          <a:blip r:embed="rId4"/>
          <a:srcRect l="34928" t="12762" r="24250" b="37334"/>
          <a:stretch/>
        </p:blipFill>
        <p:spPr>
          <a:xfrm>
            <a:off x="3122023" y="757646"/>
            <a:ext cx="6753497" cy="4859383"/>
          </a:xfrm>
          <a:prstGeom prst="rect">
            <a:avLst/>
          </a:prstGeom>
        </p:spPr>
      </p:pic>
      <p:pic>
        <p:nvPicPr>
          <p:cNvPr id="9" name="Audio 8">
            <a:hlinkClick r:id="" action="ppaction://media"/>
            <a:extLst>
              <a:ext uri="{FF2B5EF4-FFF2-40B4-BE49-F238E27FC236}">
                <a16:creationId xmlns:a16="http://schemas.microsoft.com/office/drawing/2014/main" id="{01D85037-956D-EE9E-2BDB-9C7A8B95700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44850711"/>
      </p:ext>
    </p:extLst>
  </p:cSld>
  <p:clrMapOvr>
    <a:masterClrMapping/>
  </p:clrMapOvr>
  <mc:AlternateContent xmlns:mc="http://schemas.openxmlformats.org/markup-compatibility/2006">
    <mc:Choice xmlns:p14="http://schemas.microsoft.com/office/powerpoint/2010/main" Requires="p14">
      <p:transition spd="slow" p14:dur="2000" advTm="32447"/>
    </mc:Choice>
    <mc:Fallback>
      <p:transition spd="slow" advTm="324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48</TotalTime>
  <Words>996</Words>
  <Application>Microsoft Office PowerPoint</Application>
  <PresentationFormat>Panorámica</PresentationFormat>
  <Paragraphs>68</Paragraphs>
  <Slides>9</Slides>
  <Notes>0</Notes>
  <HiddenSlides>0</HiddenSlides>
  <MMClips>9</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-apple-system</vt:lpstr>
      <vt:lpstr>Aptos</vt:lpstr>
      <vt:lpstr>Aptos Display</vt:lpstr>
      <vt:lpstr>Arial</vt:lpstr>
      <vt:lpstr>Arial Unicode MS</vt:lpstr>
      <vt:lpstr>Tema de Office</vt:lpstr>
      <vt:lpstr>Ejercicios MER</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carlos fabian delgado</dc:creator>
  <cp:lastModifiedBy>carlos fabian delgado</cp:lastModifiedBy>
  <cp:revision>1</cp:revision>
  <dcterms:created xsi:type="dcterms:W3CDTF">2024-08-21T15:24:44Z</dcterms:created>
  <dcterms:modified xsi:type="dcterms:W3CDTF">2024-08-21T16:13:40Z</dcterms:modified>
</cp:coreProperties>
</file>

<file path=docProps/thumbnail.jpeg>
</file>